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3"/>
  </p:notesMasterIdLst>
  <p:sldIdLst>
    <p:sldId id="256" r:id="rId2"/>
    <p:sldId id="257" r:id="rId3"/>
    <p:sldId id="258" r:id="rId4"/>
    <p:sldId id="264" r:id="rId5"/>
    <p:sldId id="266" r:id="rId6"/>
    <p:sldId id="265" r:id="rId7"/>
    <p:sldId id="259" r:id="rId8"/>
    <p:sldId id="260" r:id="rId9"/>
    <p:sldId id="261" r:id="rId10"/>
    <p:sldId id="262" r:id="rId11"/>
    <p:sldId id="263"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5" d="100"/>
          <a:sy n="115" d="100"/>
        </p:scale>
        <p:origin x="2928"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 Pimentel" userId="083a60abbfc144b0" providerId="LiveId" clId="{083E7F4A-1E6C-47FF-BD15-3E8BB9D04A75}"/>
    <pc:docChg chg="modSld">
      <pc:chgData name="Joe Pimentel" userId="083a60abbfc144b0" providerId="LiveId" clId="{083E7F4A-1E6C-47FF-BD15-3E8BB9D04A75}" dt="2017-10-16T18:43:58.129" v="1" actId="1076"/>
      <pc:docMkLst>
        <pc:docMk/>
      </pc:docMkLst>
      <pc:sldChg chg="addSp modSp">
        <pc:chgData name="Joe Pimentel" userId="083a60abbfc144b0" providerId="LiveId" clId="{083E7F4A-1E6C-47FF-BD15-3E8BB9D04A75}" dt="2017-10-16T18:43:58.129" v="1" actId="1076"/>
        <pc:sldMkLst>
          <pc:docMk/>
          <pc:sldMk cId="1453810710" sldId="256"/>
        </pc:sldMkLst>
        <pc:spChg chg="add mod">
          <ac:chgData name="Joe Pimentel" userId="083a60abbfc144b0" providerId="LiveId" clId="{083E7F4A-1E6C-47FF-BD15-3E8BB9D04A75}" dt="2017-10-16T18:43:58.129" v="1" actId="1076"/>
          <ac:spMkLst>
            <pc:docMk/>
            <pc:sldMk cId="1453810710" sldId="256"/>
            <ac:spMk id="6" creationId="{FB1EF8A7-7F8B-492F-9469-5583B1A61A6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E0DC0D-B823-4087-AC28-E9DF9C2BB9A5}" type="datetimeFigureOut">
              <a:rPr lang="en-US" smtClean="0"/>
              <a:t>10/16/2017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166A2F-D903-4468-AA61-2F850473C90E}" type="slidenum">
              <a:rPr lang="en-US" smtClean="0"/>
              <a:t>‹#›</a:t>
            </a:fld>
            <a:endParaRPr lang="en-US"/>
          </a:p>
        </p:txBody>
      </p:sp>
    </p:spTree>
    <p:extLst>
      <p:ext uri="{BB962C8B-B14F-4D97-AF65-F5344CB8AC3E}">
        <p14:creationId xmlns:p14="http://schemas.microsoft.com/office/powerpoint/2010/main" val="1900762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166A2F-D903-4468-AA61-2F850473C90E}" type="slidenum">
              <a:rPr lang="en-US" smtClean="0"/>
              <a:t>1</a:t>
            </a:fld>
            <a:endParaRPr lang="en-US"/>
          </a:p>
        </p:txBody>
      </p:sp>
    </p:spTree>
    <p:extLst>
      <p:ext uri="{BB962C8B-B14F-4D97-AF65-F5344CB8AC3E}">
        <p14:creationId xmlns:p14="http://schemas.microsoft.com/office/powerpoint/2010/main" val="3663855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758952"/>
            <a:ext cx="7063740" cy="4041648"/>
          </a:xfrm>
        </p:spPr>
        <p:txBody>
          <a:bodyPr anchor="b">
            <a:normAutofit/>
          </a:bodyPr>
          <a:lstStyle>
            <a:lvl1pPr algn="l">
              <a:lnSpc>
                <a:spcPct val="85000"/>
              </a:lnSpc>
              <a:defRPr sz="66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46404" y="4800600"/>
            <a:ext cx="7063740" cy="1691640"/>
          </a:xfrm>
        </p:spPr>
        <p:txBody>
          <a:bodyPr>
            <a:normAutofit/>
          </a:bodyPr>
          <a:lstStyle>
            <a:lvl1pPr marL="0" indent="0" algn="l">
              <a:buNone/>
              <a:defRPr sz="2000" baseline="0">
                <a:solidFill>
                  <a:schemeClr val="tx1">
                    <a:lumMod val="8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lvl1pPr>
              <a:defRPr>
                <a:solidFill>
                  <a:schemeClr val="bg2">
                    <a:lumMod val="20000"/>
                    <a:lumOff val="80000"/>
                  </a:schemeClr>
                </a:solidFill>
              </a:defRPr>
            </a:lvl1pPr>
          </a:lstStyle>
          <a:p>
            <a:fld id="{DF077D5F-8475-413C-87B6-EFF4C18B2CC3}" type="datetimeFigureOut">
              <a:rPr lang="en-US" smtClean="0"/>
              <a:t>10/16/2017</a:t>
            </a:fld>
            <a:endParaRPr lang="en-US"/>
          </a:p>
        </p:txBody>
      </p:sp>
      <p:sp>
        <p:nvSpPr>
          <p:cNvPr id="9" name="Footer Placeholder 8"/>
          <p:cNvSpPr>
            <a:spLocks noGrp="1"/>
          </p:cNvSpPr>
          <p:nvPr>
            <p:ph type="ftr" sz="quarter" idx="11"/>
          </p:nvPr>
        </p:nvSpPr>
        <p:spPr/>
        <p:txBody>
          <a:bodyPr/>
          <a:lstStyle>
            <a:lvl1pPr>
              <a:defRPr>
                <a:solidFill>
                  <a:schemeClr val="bg2">
                    <a:lumMod val="20000"/>
                    <a:lumOff val="80000"/>
                  </a:schemeClr>
                </a:solidFill>
              </a:defRPr>
            </a:lvl1pPr>
          </a:lstStyle>
          <a:p>
            <a:endParaRPr lang="en-US"/>
          </a:p>
        </p:txBody>
      </p:sp>
      <p:sp>
        <p:nvSpPr>
          <p:cNvPr id="10" name="Slide Number Placeholder 9"/>
          <p:cNvSpPr>
            <a:spLocks noGrp="1"/>
          </p:cNvSpPr>
          <p:nvPr>
            <p:ph type="sldNum" sz="quarter" idx="12"/>
          </p:nvPr>
        </p:nvSpPr>
        <p:spPr/>
        <p:txBody>
          <a:bodyPr/>
          <a:lstStyle>
            <a:lvl1pPr>
              <a:defRPr>
                <a:solidFill>
                  <a:schemeClr val="bg2">
                    <a:lumMod val="60000"/>
                    <a:lumOff val="40000"/>
                  </a:schemeClr>
                </a:solidFill>
              </a:defRPr>
            </a:lvl1pPr>
          </a:lstStyle>
          <a:p>
            <a:fld id="{444CCA2E-6611-4156-A052-18801AE78F4A}" type="slidenum">
              <a:rPr lang="en-US" smtClean="0"/>
              <a:t>‹#›</a:t>
            </a:fld>
            <a:endParaRPr lang="en-US"/>
          </a:p>
        </p:txBody>
      </p:sp>
    </p:spTree>
    <p:extLst>
      <p:ext uri="{BB962C8B-B14F-4D97-AF65-F5344CB8AC3E}">
        <p14:creationId xmlns:p14="http://schemas.microsoft.com/office/powerpoint/2010/main" val="338893114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77D5F-8475-413C-87B6-EFF4C18B2CC3}"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CCA2E-6611-4156-A052-18801AE78F4A}" type="slidenum">
              <a:rPr lang="en-US" smtClean="0"/>
              <a:t>‹#›</a:t>
            </a:fld>
            <a:endParaRPr lang="en-US"/>
          </a:p>
        </p:txBody>
      </p:sp>
    </p:spTree>
    <p:extLst>
      <p:ext uri="{BB962C8B-B14F-4D97-AF65-F5344CB8AC3E}">
        <p14:creationId xmlns:p14="http://schemas.microsoft.com/office/powerpoint/2010/main" val="1944115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6600" b="0"/>
            </a:lvl1pPr>
          </a:lstStyle>
          <a:p>
            <a:r>
              <a:rPr lang="en-US"/>
              <a:t>Click to edit Master title style</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077D5F-8475-413C-87B6-EFF4C18B2CC3}"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CCA2E-6611-4156-A052-18801AE78F4A}" type="slidenum">
              <a:rPr lang="en-US" smtClean="0"/>
              <a:t>‹#›</a:t>
            </a:fld>
            <a:endParaRPr lang="en-US"/>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9200540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077D5F-8475-413C-87B6-EFF4C18B2CC3}" type="datetimeFigureOut">
              <a:rPr lang="en-US" smtClean="0"/>
              <a:t>10/16/2017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4CCA2E-6611-4156-A052-18801AE78F4A}" type="slidenum">
              <a:rPr lang="en-US" smtClean="0"/>
              <a:t>‹#›</a:t>
            </a:fld>
            <a:endParaRPr lang="en-US"/>
          </a:p>
        </p:txBody>
      </p:sp>
    </p:spTree>
    <p:extLst>
      <p:ext uri="{BB962C8B-B14F-4D97-AF65-F5344CB8AC3E}">
        <p14:creationId xmlns:p14="http://schemas.microsoft.com/office/powerpoint/2010/main" val="30094637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946404" y="1717185"/>
            <a:ext cx="3360420" cy="731520"/>
          </a:xfrm>
        </p:spPr>
        <p:txBody>
          <a:bodyPr anchor="b">
            <a:normAutofit/>
          </a:bodyPr>
          <a:lstStyle>
            <a:lvl1pPr marL="0" indent="0">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46404"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p:cNvSpPr>
            <a:spLocks noGrp="1"/>
          </p:cNvSpPr>
          <p:nvPr>
            <p:ph type="body" sz="quarter" idx="13"/>
          </p:nvPr>
        </p:nvSpPr>
        <p:spPr>
          <a:xfrm>
            <a:off x="4599432" y="1717185"/>
            <a:ext cx="3364992" cy="731520"/>
          </a:xfrm>
        </p:spPr>
        <p:txBody>
          <a:bodyPr anchor="b">
            <a:normAutofit/>
          </a:bodyPr>
          <a:lstStyle>
            <a:lvl1pPr marL="0" indent="0">
              <a:buFontTx/>
              <a:buNone/>
              <a:defRPr lang="en-US" sz="1800" b="0" kern="1200" spc="10" baseline="0" dirty="0">
                <a:solidFill>
                  <a:schemeClr val="tx2"/>
                </a:solidFill>
                <a:latin typeface="+mn-lt"/>
                <a:ea typeface="+mn-ea"/>
                <a:cs typeface="+mn-cs"/>
              </a:defRPr>
            </a:lvl1pPr>
          </a:lstStyle>
          <a:p>
            <a:pPr marL="0" lvl="0" indent="0" algn="l" defTabSz="914400" rtl="0" eaLnBrk="1" latinLnBrk="0" hangingPunct="1">
              <a:lnSpc>
                <a:spcPct val="95000"/>
              </a:lnSpc>
              <a:spcBef>
                <a:spcPts val="0"/>
              </a:spcBef>
              <a:spcAft>
                <a:spcPts val="200"/>
              </a:spcAft>
              <a:buClr>
                <a:schemeClr val="accent1"/>
              </a:buClr>
              <a:buSzPct val="80000"/>
              <a:buNone/>
            </a:pPr>
            <a:r>
              <a:rPr lang="en-US"/>
              <a:t>Edit Master text styles</a:t>
            </a:r>
          </a:p>
        </p:txBody>
      </p:sp>
      <p:sp>
        <p:nvSpPr>
          <p:cNvPr id="6" name="Content Placeholder 5"/>
          <p:cNvSpPr>
            <a:spLocks noGrp="1"/>
          </p:cNvSpPr>
          <p:nvPr>
            <p:ph sz="quarter" idx="4"/>
          </p:nvPr>
        </p:nvSpPr>
        <p:spPr>
          <a:xfrm>
            <a:off x="4594860"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077D5F-8475-413C-87B6-EFF4C18B2CC3}" type="datetimeFigureOut">
              <a:rPr lang="en-US" smtClean="0"/>
              <a:t>10/16/2017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4CCA2E-6611-4156-A052-18801AE78F4A}" type="slidenum">
              <a:rPr lang="en-US" smtClean="0"/>
              <a:t>‹#›</a:t>
            </a:fld>
            <a:endParaRPr lang="en-US"/>
          </a:p>
        </p:txBody>
      </p:sp>
    </p:spTree>
    <p:extLst>
      <p:ext uri="{BB962C8B-B14F-4D97-AF65-F5344CB8AC3E}">
        <p14:creationId xmlns:p14="http://schemas.microsoft.com/office/powerpoint/2010/main" val="835903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077D5F-8475-413C-87B6-EFF4C18B2CC3}" type="datetimeFigureOut">
              <a:rPr lang="en-US" smtClean="0"/>
              <a:t>10/16/2017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4CCA2E-6611-4156-A052-18801AE78F4A}" type="slidenum">
              <a:rPr lang="en-US" smtClean="0"/>
              <a:t>‹#›</a:t>
            </a:fld>
            <a:endParaRPr lang="en-US"/>
          </a:p>
        </p:txBody>
      </p:sp>
    </p:spTree>
    <p:extLst>
      <p:ext uri="{BB962C8B-B14F-4D97-AF65-F5344CB8AC3E}">
        <p14:creationId xmlns:p14="http://schemas.microsoft.com/office/powerpoint/2010/main" val="398833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077D5F-8475-413C-87B6-EFF4C18B2CC3}" type="datetimeFigureOut">
              <a:rPr lang="en-US" smtClean="0"/>
              <a:t>10/16/2017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4CCA2E-6611-4156-A052-18801AE78F4A}" type="slidenum">
              <a:rPr lang="en-US" smtClean="0"/>
              <a:t>‹#›</a:t>
            </a:fld>
            <a:endParaRPr lang="en-US"/>
          </a:p>
        </p:txBody>
      </p:sp>
    </p:spTree>
    <p:extLst>
      <p:ext uri="{BB962C8B-B14F-4D97-AF65-F5344CB8AC3E}">
        <p14:creationId xmlns:p14="http://schemas.microsoft.com/office/powerpoint/2010/main" val="3610019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800" b="0" baseline="0"/>
            </a:lvl1pPr>
          </a:lstStyle>
          <a:p>
            <a:r>
              <a:rPr lang="en-US"/>
              <a:t>Click to edit Master title style</a:t>
            </a:r>
            <a:endParaRPr lang="en-US" dirty="0"/>
          </a:p>
        </p:txBody>
      </p:sp>
      <p:sp>
        <p:nvSpPr>
          <p:cNvPr id="3" name="Content Placeholder 2"/>
          <p:cNvSpPr>
            <a:spLocks noGrp="1"/>
          </p:cNvSpPr>
          <p:nvPr>
            <p:ph idx="1"/>
          </p:nvPr>
        </p:nvSpPr>
        <p:spPr>
          <a:xfrm>
            <a:off x="3378200" y="685800"/>
            <a:ext cx="4559300" cy="5486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F077D5F-8475-413C-87B6-EFF4C18B2CC3}" type="datetimeFigureOut">
              <a:rPr lang="en-US" smtClean="0"/>
              <a:t>10/16/2017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4CCA2E-6611-4156-A052-18801AE78F4A}" type="slidenum">
              <a:rPr lang="en-US" smtClean="0"/>
              <a:t>‹#›</a:t>
            </a:fld>
            <a:endParaRPr lang="en-US"/>
          </a:p>
        </p:txBody>
      </p:sp>
    </p:spTree>
    <p:extLst>
      <p:ext uri="{BB962C8B-B14F-4D97-AF65-F5344CB8AC3E}">
        <p14:creationId xmlns:p14="http://schemas.microsoft.com/office/powerpoint/2010/main" val="3375870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846963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F077D5F-8475-413C-87B6-EFF4C18B2CC3}" type="datetimeFigureOut">
              <a:rPr lang="en-US" smtClean="0"/>
              <a:t>10/16/2017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4CCA2E-6611-4156-A052-18801AE78F4A}" type="slidenum">
              <a:rPr lang="en-US" smtClean="0"/>
              <a:t>‹#›</a:t>
            </a:fld>
            <a:endParaRPr lang="en-US"/>
          </a:p>
        </p:txBody>
      </p:sp>
    </p:spTree>
    <p:extLst>
      <p:ext uri="{BB962C8B-B14F-4D97-AF65-F5344CB8AC3E}">
        <p14:creationId xmlns:p14="http://schemas.microsoft.com/office/powerpoint/2010/main" val="2043869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77D5F-8475-413C-87B6-EFF4C18B2CC3}"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CCA2E-6611-4156-A052-18801AE78F4A}" type="slidenum">
              <a:rPr lang="en-US" smtClean="0"/>
              <a:t>‹#›</a:t>
            </a:fld>
            <a:endParaRPr lang="en-US"/>
          </a:p>
        </p:txBody>
      </p:sp>
    </p:spTree>
    <p:extLst>
      <p:ext uri="{BB962C8B-B14F-4D97-AF65-F5344CB8AC3E}">
        <p14:creationId xmlns:p14="http://schemas.microsoft.com/office/powerpoint/2010/main" val="822297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77D5F-8475-413C-87B6-EFF4C18B2CC3}" type="datetimeFigureOut">
              <a:rPr lang="en-US" smtClean="0"/>
              <a:t>10/16/2017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4CCA2E-6611-4156-A052-18801AE78F4A}" type="slidenum">
              <a:rPr lang="en-US" smtClean="0"/>
              <a:t>‹#›</a:t>
            </a:fld>
            <a:endParaRPr lang="en-US"/>
          </a:p>
        </p:txBody>
      </p:sp>
    </p:spTree>
    <p:extLst>
      <p:ext uri="{BB962C8B-B14F-4D97-AF65-F5344CB8AC3E}">
        <p14:creationId xmlns:p14="http://schemas.microsoft.com/office/powerpoint/2010/main" val="14262475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DF077D5F-8475-413C-87B6-EFF4C18B2CC3}" type="datetimeFigureOut">
              <a:rPr lang="en-US" smtClean="0"/>
              <a:t>10/16/2017</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444CCA2E-6611-4156-A052-18801AE78F4A}" type="slidenum">
              <a:rPr lang="en-US" smtClean="0"/>
              <a:t>‹#›</a:t>
            </a:fld>
            <a:endParaRPr lang="en-US"/>
          </a:p>
        </p:txBody>
      </p:sp>
    </p:spTree>
    <p:extLst>
      <p:ext uri="{BB962C8B-B14F-4D97-AF65-F5344CB8AC3E}">
        <p14:creationId xmlns:p14="http://schemas.microsoft.com/office/powerpoint/2010/main" val="94880677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B9151F-64B9-4B76-BEB9-E33DA425AAA6}"/>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46404" y="533400"/>
            <a:ext cx="1644396" cy="2028416"/>
          </a:xfrm>
          <a:prstGeom prst="rect">
            <a:avLst/>
          </a:prstGeom>
        </p:spPr>
      </p:pic>
      <p:sp>
        <p:nvSpPr>
          <p:cNvPr id="2" name="Title 1"/>
          <p:cNvSpPr>
            <a:spLocks noGrp="1"/>
          </p:cNvSpPr>
          <p:nvPr>
            <p:ph type="ctrTitle"/>
          </p:nvPr>
        </p:nvSpPr>
        <p:spPr>
          <a:xfrm>
            <a:off x="946404" y="1143000"/>
            <a:ext cx="7063740" cy="4041648"/>
          </a:xfrm>
        </p:spPr>
        <p:txBody>
          <a:bodyPr/>
          <a:lstStyle/>
          <a:p>
            <a:r>
              <a:rPr lang="en-US" dirty="0">
                <a:latin typeface="Stencil" panose="040409050D0802020404" pitchFamily="82" charset="0"/>
              </a:rPr>
              <a:t>Paycheck Deception: </a:t>
            </a:r>
            <a:br>
              <a:rPr lang="en-US" dirty="0">
                <a:latin typeface="Stencil" panose="040409050D0802020404" pitchFamily="82" charset="0"/>
              </a:rPr>
            </a:br>
            <a:r>
              <a:rPr lang="en-US" dirty="0">
                <a:latin typeface="Stencil" panose="040409050D0802020404" pitchFamily="82" charset="0"/>
              </a:rPr>
              <a:t>It’s Back</a:t>
            </a:r>
          </a:p>
        </p:txBody>
      </p:sp>
      <p:sp>
        <p:nvSpPr>
          <p:cNvPr id="3" name="Subtitle 2"/>
          <p:cNvSpPr>
            <a:spLocks noGrp="1"/>
          </p:cNvSpPr>
          <p:nvPr>
            <p:ph type="subTitle" idx="1"/>
          </p:nvPr>
        </p:nvSpPr>
        <p:spPr>
          <a:xfrm>
            <a:off x="946404" y="4800600"/>
            <a:ext cx="7063740" cy="1691640"/>
          </a:xfrm>
        </p:spPr>
        <p:txBody>
          <a:bodyPr/>
          <a:lstStyle/>
          <a:p>
            <a:endParaRPr lang="en-US" dirty="0">
              <a:latin typeface="Impact" panose="020B0806030902050204" pitchFamily="34" charset="0"/>
            </a:endParaRPr>
          </a:p>
          <a:p>
            <a:r>
              <a:rPr lang="en-US" dirty="0">
                <a:latin typeface="Stencil" panose="040409050D0802020404" pitchFamily="82" charset="0"/>
              </a:rPr>
              <a:t>Teamsters Local 848 Shop Steward training October 22, 2017</a:t>
            </a:r>
          </a:p>
        </p:txBody>
      </p:sp>
      <p:pic>
        <p:nvPicPr>
          <p:cNvPr id="1034" name="Picture 10" descr="Confidential, Secret, Private, Font, Stamp, Characters">
            <a:extLst>
              <a:ext uri="{FF2B5EF4-FFF2-40B4-BE49-F238E27FC236}">
                <a16:creationId xmlns:a16="http://schemas.microsoft.com/office/drawing/2014/main" id="{194758A9-98DC-42B8-BB48-A74602B1430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aturation sat="53000"/>
                    </a14:imgEffect>
                  </a14:imgLayer>
                </a14:imgProps>
              </a:ext>
              <a:ext uri="{28A0092B-C50C-407E-A947-70E740481C1C}">
                <a14:useLocalDpi xmlns:a14="http://schemas.microsoft.com/office/drawing/2010/main" val="0"/>
              </a:ext>
            </a:extLst>
          </a:blip>
          <a:srcRect/>
          <a:stretch>
            <a:fillRect/>
          </a:stretch>
        </p:blipFill>
        <p:spPr bwMode="auto">
          <a:xfrm rot="3028418">
            <a:off x="2476558" y="-1113628"/>
            <a:ext cx="7814684" cy="551912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B1EF8A7-7F8B-492F-9469-5583B1A61A69}"/>
              </a:ext>
            </a:extLst>
          </p:cNvPr>
          <p:cNvSpPr txBox="1"/>
          <p:nvPr/>
        </p:nvSpPr>
        <p:spPr>
          <a:xfrm>
            <a:off x="118925" y="6416065"/>
            <a:ext cx="8718698" cy="369332"/>
          </a:xfrm>
          <a:prstGeom prst="rect">
            <a:avLst/>
          </a:prstGeom>
          <a:noFill/>
        </p:spPr>
        <p:txBody>
          <a:bodyPr wrap="square" rtlCol="0">
            <a:spAutoFit/>
          </a:bodyPr>
          <a:lstStyle/>
          <a:p>
            <a:pPr algn="ctr"/>
            <a:r>
              <a:rPr lang="en-US" dirty="0">
                <a:solidFill>
                  <a:prstClr val="white"/>
                </a:solidFill>
                <a:effectLst>
                  <a:glow rad="139700">
                    <a:schemeClr val="accent1">
                      <a:satMod val="175000"/>
                      <a:alpha val="40000"/>
                    </a:schemeClr>
                  </a:glow>
                </a:effectLst>
                <a:latin typeface="Stencil" panose="040409050D0802020404" pitchFamily="82" charset="0"/>
              </a:rPr>
              <a:t>www.Teamsters848.org</a:t>
            </a:r>
          </a:p>
        </p:txBody>
      </p:sp>
    </p:spTree>
    <p:extLst>
      <p:ext uri="{BB962C8B-B14F-4D97-AF65-F5344CB8AC3E}">
        <p14:creationId xmlns:p14="http://schemas.microsoft.com/office/powerpoint/2010/main" val="145381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1CEEAD-825F-41AD-B0DB-77CE90932D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5543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https://www.fg-a.com/American/1-lg-american-flag.jpg">
            <a:extLst>
              <a:ext uri="{FF2B5EF4-FFF2-40B4-BE49-F238E27FC236}">
                <a16:creationId xmlns:a16="http://schemas.microsoft.com/office/drawing/2014/main" id="{84DC44D5-7F1A-4043-AD29-100E12C0C9D0}"/>
              </a:ext>
            </a:extLst>
          </p:cNvPr>
          <p:cNvPicPr>
            <a:picLocks noChangeAspect="1" noChangeArrowheads="1"/>
          </p:cNvPicPr>
          <p:nvPr/>
        </p:nvPicPr>
        <p:blipFill rotWithShape="1">
          <a:blip r:embed="rId2">
            <a:duotone>
              <a:schemeClr val="bg2">
                <a:shade val="45000"/>
                <a:satMod val="135000"/>
              </a:schemeClr>
              <a:prstClr val="white"/>
            </a:duotone>
            <a:alphaModFix amt="25000"/>
            <a:extLst>
              <a:ext uri="{28A0092B-C50C-407E-A947-70E740481C1C}">
                <a14:useLocalDpi xmlns:a14="http://schemas.microsoft.com/office/drawing/2010/main" val="0"/>
              </a:ext>
            </a:extLst>
          </a:blip>
          <a:srcRect r="29666"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65743BDE-1302-40D6-A543-24B9ED57D3C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85800" cy="6858000"/>
          </a:xfrm>
          <a:prstGeom prst="rect">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37270" y="1143000"/>
            <a:ext cx="7269480" cy="838200"/>
          </a:xfrm>
        </p:spPr>
        <p:txBody>
          <a:bodyPr>
            <a:normAutofit/>
          </a:bodyPr>
          <a:lstStyle/>
          <a:p>
            <a:r>
              <a:rPr lang="en-US" dirty="0"/>
              <a:t>Labor News</a:t>
            </a:r>
          </a:p>
        </p:txBody>
      </p:sp>
      <p:sp>
        <p:nvSpPr>
          <p:cNvPr id="3" name="Content Placeholder 2"/>
          <p:cNvSpPr>
            <a:spLocks noGrp="1"/>
          </p:cNvSpPr>
          <p:nvPr>
            <p:ph idx="1"/>
          </p:nvPr>
        </p:nvSpPr>
        <p:spPr>
          <a:xfrm>
            <a:off x="1348750" y="2514600"/>
            <a:ext cx="6446520" cy="3810000"/>
          </a:xfrm>
        </p:spPr>
        <p:txBody>
          <a:bodyPr>
            <a:noAutofit/>
          </a:bodyPr>
          <a:lstStyle/>
          <a:p>
            <a:r>
              <a:rPr lang="en-US" sz="2400" dirty="0"/>
              <a:t>H.R. 2127- National Paycheck Protection Act</a:t>
            </a:r>
          </a:p>
          <a:p>
            <a:r>
              <a:rPr lang="en-US" sz="2400" dirty="0"/>
              <a:t>Purpose- To amend the Labor-Management Act of 1959 to require employee consent before labor organization dues of such employee are used for any purpose not directly related to the labor organization’s collective bargaining or contract administration functions.</a:t>
            </a:r>
          </a:p>
        </p:txBody>
      </p:sp>
    </p:spTree>
    <p:extLst>
      <p:ext uri="{BB962C8B-B14F-4D97-AF65-F5344CB8AC3E}">
        <p14:creationId xmlns:p14="http://schemas.microsoft.com/office/powerpoint/2010/main" val="2658477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70">
            <a:extLst>
              <a:ext uri="{FF2B5EF4-FFF2-40B4-BE49-F238E27FC236}">
                <a16:creationId xmlns:a16="http://schemas.microsoft.com/office/drawing/2014/main" id="{AB1CEEAD-825F-41AD-B0DB-77CE90932D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5543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https://www.fg-a.com/American/1-lg-american-flag.jpg">
            <a:extLst>
              <a:ext uri="{FF2B5EF4-FFF2-40B4-BE49-F238E27FC236}">
                <a16:creationId xmlns:a16="http://schemas.microsoft.com/office/drawing/2014/main" id="{AF14973E-66C7-4D01-954B-4A2BC7747D4D}"/>
              </a:ext>
            </a:extLst>
          </p:cNvPr>
          <p:cNvPicPr>
            <a:picLocks noChangeAspect="1" noChangeArrowheads="1"/>
          </p:cNvPicPr>
          <p:nvPr/>
        </p:nvPicPr>
        <p:blipFill rotWithShape="1">
          <a:blip r:embed="rId2">
            <a:duotone>
              <a:schemeClr val="bg2">
                <a:shade val="45000"/>
                <a:satMod val="135000"/>
              </a:schemeClr>
              <a:prstClr val="white"/>
            </a:duotone>
            <a:alphaModFix amt="25000"/>
            <a:extLst>
              <a:ext uri="{28A0092B-C50C-407E-A947-70E740481C1C}">
                <a14:useLocalDpi xmlns:a14="http://schemas.microsoft.com/office/drawing/2010/main" val="0"/>
              </a:ext>
            </a:extLst>
          </a:blip>
          <a:srcRect r="29666"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5125" name="Rectangle 72">
            <a:extLst>
              <a:ext uri="{FF2B5EF4-FFF2-40B4-BE49-F238E27FC236}">
                <a16:creationId xmlns:a16="http://schemas.microsoft.com/office/drawing/2014/main" id="{65743BDE-1302-40D6-A543-24B9ED57D3C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85800" cy="6858000"/>
          </a:xfrm>
          <a:prstGeom prst="rect">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37270" y="1280538"/>
            <a:ext cx="7269480" cy="701040"/>
          </a:xfrm>
        </p:spPr>
        <p:txBody>
          <a:bodyPr>
            <a:normAutofit/>
          </a:bodyPr>
          <a:lstStyle/>
          <a:p>
            <a:r>
              <a:rPr lang="en-US" dirty="0"/>
              <a:t>H.R. 2127</a:t>
            </a:r>
          </a:p>
        </p:txBody>
      </p:sp>
      <p:sp>
        <p:nvSpPr>
          <p:cNvPr id="3" name="Content Placeholder 2"/>
          <p:cNvSpPr>
            <a:spLocks noGrp="1"/>
          </p:cNvSpPr>
          <p:nvPr>
            <p:ph idx="1"/>
          </p:nvPr>
        </p:nvSpPr>
        <p:spPr>
          <a:xfrm>
            <a:off x="1357884" y="2514977"/>
            <a:ext cx="6446520" cy="3809624"/>
          </a:xfrm>
        </p:spPr>
        <p:txBody>
          <a:bodyPr>
            <a:normAutofit/>
          </a:bodyPr>
          <a:lstStyle/>
          <a:p>
            <a:r>
              <a:rPr lang="en-US" sz="2000" dirty="0"/>
              <a:t>Authorization expires every year and there is no automatic renewal of an authorization.</a:t>
            </a:r>
          </a:p>
          <a:p>
            <a:r>
              <a:rPr lang="en-US" sz="2000" dirty="0"/>
              <a:t>Introduced on April 25, 2017</a:t>
            </a:r>
          </a:p>
          <a:p>
            <a:r>
              <a:rPr lang="en-US" sz="2000" dirty="0"/>
              <a:t>Referred to the Committee on Education and the workforce.</a:t>
            </a:r>
          </a:p>
          <a:p>
            <a:r>
              <a:rPr lang="en-US" sz="2000" dirty="0"/>
              <a:t>No action on the bill as of yet.</a:t>
            </a:r>
          </a:p>
          <a:p>
            <a:r>
              <a:rPr lang="en-US" sz="2000" dirty="0"/>
              <a:t>Incorporated into H.R. 2723 also known as “Right To Work[for less]” legislation.</a:t>
            </a:r>
          </a:p>
        </p:txBody>
      </p:sp>
    </p:spTree>
    <p:extLst>
      <p:ext uri="{BB962C8B-B14F-4D97-AF65-F5344CB8AC3E}">
        <p14:creationId xmlns:p14="http://schemas.microsoft.com/office/powerpoint/2010/main" val="911938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989683EB-D202-4B4D-B1BD-8BA6965FBEF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5543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a:extLst>
              <a:ext uri="{FF2B5EF4-FFF2-40B4-BE49-F238E27FC236}">
                <a16:creationId xmlns:a16="http://schemas.microsoft.com/office/drawing/2014/main" id="{EB787735-4B1B-4673-A278-5C393196B513}"/>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7088" b="1169"/>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8" name="Rectangle 77">
            <a:extLst>
              <a:ext uri="{FF2B5EF4-FFF2-40B4-BE49-F238E27FC236}">
                <a16:creationId xmlns:a16="http://schemas.microsoft.com/office/drawing/2014/main" id="{6F246E76-A855-473C-9C24-9EEE2D11F30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85800" cy="6858000"/>
          </a:xfrm>
          <a:prstGeom prst="rect">
            <a:avLst/>
          </a:prstGeom>
          <a:solidFill>
            <a:schemeClr val="bg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00075" y="533400"/>
            <a:ext cx="7269480" cy="700722"/>
          </a:xfrm>
        </p:spPr>
        <p:txBody>
          <a:bodyPr>
            <a:normAutofit/>
          </a:bodyPr>
          <a:lstStyle/>
          <a:p>
            <a:r>
              <a:rPr lang="en-US" dirty="0"/>
              <a:t>Canada and NAFTA</a:t>
            </a:r>
          </a:p>
        </p:txBody>
      </p:sp>
      <p:sp>
        <p:nvSpPr>
          <p:cNvPr id="3" name="Content Placeholder 2"/>
          <p:cNvSpPr>
            <a:spLocks noGrp="1"/>
          </p:cNvSpPr>
          <p:nvPr>
            <p:ph idx="1"/>
          </p:nvPr>
        </p:nvSpPr>
        <p:spPr>
          <a:xfrm>
            <a:off x="1348750" y="1767512"/>
            <a:ext cx="6446520" cy="4557088"/>
          </a:xfrm>
        </p:spPr>
        <p:txBody>
          <a:bodyPr>
            <a:normAutofit/>
          </a:bodyPr>
          <a:lstStyle/>
          <a:p>
            <a:r>
              <a:rPr lang="en-US" sz="2400" dirty="0"/>
              <a:t>Renegotiations with Canada, Mexico, and US.</a:t>
            </a:r>
          </a:p>
          <a:p>
            <a:r>
              <a:rPr lang="en-US" sz="2400" dirty="0"/>
              <a:t>The Canadian Government is formally demanding that the U.S. must eliminate so-called “right to work” laws as part of any new pact.</a:t>
            </a:r>
          </a:p>
          <a:p>
            <a:r>
              <a:rPr lang="en-US" sz="2400" dirty="0"/>
              <a:t>This is intended to balance the playing field of wages in equal skill fields instead of the discount wages in states with “Right To Work” legislation. </a:t>
            </a:r>
          </a:p>
        </p:txBody>
      </p:sp>
    </p:spTree>
    <p:extLst>
      <p:ext uri="{BB962C8B-B14F-4D97-AF65-F5344CB8AC3E}">
        <p14:creationId xmlns:p14="http://schemas.microsoft.com/office/powerpoint/2010/main" val="388462091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9683EB-D202-4B4D-B1BD-8BA6965FBEF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5543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ADB1FC1F-7C3D-4A54-BE08-F0E57023A93A}"/>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7088" b="1169"/>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6F246E76-A855-473C-9C24-9EEE2D11F30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85800" cy="6858000"/>
          </a:xfrm>
          <a:prstGeom prst="rect">
            <a:avLst/>
          </a:prstGeom>
          <a:solidFill>
            <a:schemeClr val="bg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46404" y="914399"/>
            <a:ext cx="7269480" cy="776922"/>
          </a:xfrm>
        </p:spPr>
        <p:txBody>
          <a:bodyPr>
            <a:normAutofit/>
          </a:bodyPr>
          <a:lstStyle/>
          <a:p>
            <a:r>
              <a:rPr lang="en-US" dirty="0"/>
              <a:t>Canada and NAFTA </a:t>
            </a:r>
          </a:p>
        </p:txBody>
      </p:sp>
      <p:sp>
        <p:nvSpPr>
          <p:cNvPr id="3" name="Content Placeholder 2"/>
          <p:cNvSpPr>
            <a:spLocks noGrp="1"/>
          </p:cNvSpPr>
          <p:nvPr>
            <p:ph idx="1"/>
          </p:nvPr>
        </p:nvSpPr>
        <p:spPr>
          <a:xfrm>
            <a:off x="1357884" y="2098992"/>
            <a:ext cx="6446520" cy="4351337"/>
          </a:xfrm>
        </p:spPr>
        <p:txBody>
          <a:bodyPr>
            <a:normAutofit/>
          </a:bodyPr>
          <a:lstStyle/>
          <a:p>
            <a:pPr marL="0" indent="0">
              <a:buNone/>
            </a:pPr>
            <a:r>
              <a:rPr lang="en-US" sz="2400" dirty="0"/>
              <a:t>A new Trade Pact must also force all three countries to sign and follow all 8 International Labor Organization conventions specifying workers’ rights worldwide. </a:t>
            </a:r>
          </a:p>
          <a:p>
            <a:pPr lvl="1"/>
            <a:endParaRPr lang="en-US" sz="2400" dirty="0"/>
          </a:p>
          <a:p>
            <a:pPr lvl="1"/>
            <a:r>
              <a:rPr lang="en-US" sz="2400" dirty="0"/>
              <a:t>Canada has signed eight</a:t>
            </a:r>
          </a:p>
          <a:p>
            <a:pPr lvl="1"/>
            <a:r>
              <a:rPr lang="en-US" sz="2400" dirty="0"/>
              <a:t>Mexico has signed seven</a:t>
            </a:r>
          </a:p>
          <a:p>
            <a:pPr lvl="1"/>
            <a:r>
              <a:rPr lang="en-US" sz="2400" dirty="0"/>
              <a:t>U.S. has signed two</a:t>
            </a:r>
          </a:p>
          <a:p>
            <a:pPr marL="0" indent="0">
              <a:buNone/>
            </a:pPr>
            <a:endParaRPr lang="en-US" dirty="0"/>
          </a:p>
        </p:txBody>
      </p:sp>
    </p:spTree>
    <p:extLst>
      <p:ext uri="{BB962C8B-B14F-4D97-AF65-F5344CB8AC3E}">
        <p14:creationId xmlns:p14="http://schemas.microsoft.com/office/powerpoint/2010/main" val="3552510943"/>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89683EB-D202-4B4D-B1BD-8BA6965FBEF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5543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ADB1FC1F-7C3D-4A54-BE08-F0E57023A93A}"/>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t="7088" b="1169"/>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6F246E76-A855-473C-9C24-9EEE2D11F307}"/>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85800" cy="6858000"/>
          </a:xfrm>
          <a:prstGeom prst="rect">
            <a:avLst/>
          </a:prstGeom>
          <a:solidFill>
            <a:schemeClr val="bg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46404" y="914399"/>
            <a:ext cx="7269480" cy="776922"/>
          </a:xfrm>
        </p:spPr>
        <p:txBody>
          <a:bodyPr>
            <a:normAutofit/>
          </a:bodyPr>
          <a:lstStyle/>
          <a:p>
            <a:r>
              <a:rPr lang="en-US" dirty="0"/>
              <a:t>Canada and NAFTA </a:t>
            </a:r>
          </a:p>
        </p:txBody>
      </p:sp>
      <p:sp>
        <p:nvSpPr>
          <p:cNvPr id="3" name="Content Placeholder 2"/>
          <p:cNvSpPr>
            <a:spLocks noGrp="1"/>
          </p:cNvSpPr>
          <p:nvPr>
            <p:ph idx="1"/>
          </p:nvPr>
        </p:nvSpPr>
        <p:spPr>
          <a:xfrm>
            <a:off x="1357884" y="2098992"/>
            <a:ext cx="6446520" cy="4351337"/>
          </a:xfrm>
        </p:spPr>
        <p:txBody>
          <a:bodyPr>
            <a:normAutofit/>
          </a:bodyPr>
          <a:lstStyle/>
          <a:p>
            <a:r>
              <a:rPr lang="en-US" sz="2800" dirty="0"/>
              <a:t>Mexico minimum wage is $0.65 per hour!</a:t>
            </a:r>
          </a:p>
          <a:p>
            <a:r>
              <a:rPr lang="en-US" sz="2800" dirty="0"/>
              <a:t>Mexico poverty rate is 51%</a:t>
            </a:r>
          </a:p>
          <a:p>
            <a:r>
              <a:rPr lang="en-US" sz="2800" dirty="0"/>
              <a:t>BMW is building a plant in Mexico in 2019 to manufacture $60,000 cars while paying workers $1.10 per hour, an agreement made by the employer-sponsored Union, not an independent trade union.</a:t>
            </a:r>
          </a:p>
          <a:p>
            <a:pPr marL="0" indent="0">
              <a:buNone/>
            </a:pPr>
            <a:endParaRPr lang="en-US" dirty="0"/>
          </a:p>
        </p:txBody>
      </p:sp>
    </p:spTree>
    <p:extLst>
      <p:ext uri="{BB962C8B-B14F-4D97-AF65-F5344CB8AC3E}">
        <p14:creationId xmlns:p14="http://schemas.microsoft.com/office/powerpoint/2010/main" val="216605207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1CEEAD-825F-41AD-B0DB-77CE90932D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5543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https://www.fg-a.com/American/1-lg-american-flag.jpg">
            <a:extLst>
              <a:ext uri="{FF2B5EF4-FFF2-40B4-BE49-F238E27FC236}">
                <a16:creationId xmlns:a16="http://schemas.microsoft.com/office/drawing/2014/main" id="{46794432-9361-4D8E-B073-7A5DFD2864DB}"/>
              </a:ext>
            </a:extLst>
          </p:cNvPr>
          <p:cNvPicPr>
            <a:picLocks noChangeAspect="1" noChangeArrowheads="1"/>
          </p:cNvPicPr>
          <p:nvPr/>
        </p:nvPicPr>
        <p:blipFill rotWithShape="1">
          <a:blip r:embed="rId2">
            <a:duotone>
              <a:schemeClr val="bg2">
                <a:shade val="45000"/>
                <a:satMod val="135000"/>
              </a:schemeClr>
              <a:prstClr val="white"/>
            </a:duotone>
            <a:alphaModFix amt="25000"/>
            <a:extLst>
              <a:ext uri="{28A0092B-C50C-407E-A947-70E740481C1C}">
                <a14:useLocalDpi xmlns:a14="http://schemas.microsoft.com/office/drawing/2010/main" val="0"/>
              </a:ext>
            </a:extLst>
          </a:blip>
          <a:srcRect r="29666"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65743BDE-1302-40D6-A543-24B9ED57D3C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85800" cy="6858000"/>
          </a:xfrm>
          <a:prstGeom prst="rect">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37270" y="1120141"/>
            <a:ext cx="7269480" cy="853122"/>
          </a:xfrm>
        </p:spPr>
        <p:txBody>
          <a:bodyPr>
            <a:normAutofit/>
          </a:bodyPr>
          <a:lstStyle/>
          <a:p>
            <a:r>
              <a:rPr lang="en-US" dirty="0"/>
              <a:t>H.R. 1180</a:t>
            </a:r>
          </a:p>
        </p:txBody>
      </p:sp>
      <p:sp>
        <p:nvSpPr>
          <p:cNvPr id="3" name="Content Placeholder 2"/>
          <p:cNvSpPr>
            <a:spLocks noGrp="1"/>
          </p:cNvSpPr>
          <p:nvPr>
            <p:ph idx="1"/>
          </p:nvPr>
        </p:nvSpPr>
        <p:spPr>
          <a:xfrm>
            <a:off x="1348750" y="2438400"/>
            <a:ext cx="6446520" cy="3817937"/>
          </a:xfrm>
        </p:spPr>
        <p:txBody>
          <a:bodyPr>
            <a:normAutofit/>
          </a:bodyPr>
          <a:lstStyle/>
          <a:p>
            <a:pPr marL="0" indent="0">
              <a:buNone/>
            </a:pPr>
            <a:r>
              <a:rPr lang="en-US" sz="2000" dirty="0"/>
              <a:t>Working Families Flexibility Act of 2017</a:t>
            </a:r>
          </a:p>
          <a:p>
            <a:pPr marL="0" indent="0">
              <a:buNone/>
            </a:pPr>
            <a:r>
              <a:rPr lang="en-US" sz="2000" dirty="0"/>
              <a:t>Purpose:</a:t>
            </a:r>
          </a:p>
          <a:p>
            <a:r>
              <a:rPr lang="en-US" sz="2000" dirty="0"/>
              <a:t> To amend the Fair Labor Standards Act of 1938 to provide compensatory time for employees in the private sector.</a:t>
            </a:r>
          </a:p>
          <a:p>
            <a:r>
              <a:rPr lang="en-US" sz="2000" dirty="0"/>
              <a:t>Received May 3, 2017</a:t>
            </a:r>
          </a:p>
          <a:p>
            <a:r>
              <a:rPr lang="en-US" sz="2000" dirty="0"/>
              <a:t>In lieu of monetary overtime compensation, compensatory time off at a rate of one and one half hours for each hour of employment for which overtime compensation is required.</a:t>
            </a:r>
          </a:p>
        </p:txBody>
      </p:sp>
    </p:spTree>
    <p:extLst>
      <p:ext uri="{BB962C8B-B14F-4D97-AF65-F5344CB8AC3E}">
        <p14:creationId xmlns:p14="http://schemas.microsoft.com/office/powerpoint/2010/main" val="3897339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1CEEAD-825F-41AD-B0DB-77CE90932D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5543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ttps://www.fg-a.com/American/1-lg-american-flag.jpg">
            <a:extLst>
              <a:ext uri="{FF2B5EF4-FFF2-40B4-BE49-F238E27FC236}">
                <a16:creationId xmlns:a16="http://schemas.microsoft.com/office/drawing/2014/main" id="{EAE96C95-B230-422B-B64E-B40645D6DD91}"/>
              </a:ext>
            </a:extLst>
          </p:cNvPr>
          <p:cNvPicPr>
            <a:picLocks noChangeAspect="1" noChangeArrowheads="1"/>
          </p:cNvPicPr>
          <p:nvPr/>
        </p:nvPicPr>
        <p:blipFill rotWithShape="1">
          <a:blip r:embed="rId2">
            <a:duotone>
              <a:schemeClr val="bg2">
                <a:shade val="45000"/>
                <a:satMod val="135000"/>
              </a:schemeClr>
              <a:prstClr val="white"/>
            </a:duotone>
            <a:alphaModFix amt="25000"/>
            <a:extLst>
              <a:ext uri="{28A0092B-C50C-407E-A947-70E740481C1C}">
                <a14:useLocalDpi xmlns:a14="http://schemas.microsoft.com/office/drawing/2010/main" val="0"/>
              </a:ext>
            </a:extLst>
          </a:blip>
          <a:srcRect r="29666"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65743BDE-1302-40D6-A543-24B9ED57D3C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85800" cy="6858000"/>
          </a:xfrm>
          <a:prstGeom prst="rect">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46404" y="365760"/>
            <a:ext cx="7269480" cy="1325562"/>
          </a:xfrm>
        </p:spPr>
        <p:txBody>
          <a:bodyPr>
            <a:normAutofit/>
          </a:bodyPr>
          <a:lstStyle/>
          <a:p>
            <a:r>
              <a:rPr lang="en-US" dirty="0"/>
              <a:t>H.R. 1180</a:t>
            </a:r>
          </a:p>
        </p:txBody>
      </p:sp>
      <p:sp>
        <p:nvSpPr>
          <p:cNvPr id="3" name="Content Placeholder 2"/>
          <p:cNvSpPr>
            <a:spLocks noGrp="1"/>
          </p:cNvSpPr>
          <p:nvPr>
            <p:ph idx="1"/>
          </p:nvPr>
        </p:nvSpPr>
        <p:spPr>
          <a:xfrm>
            <a:off x="1348750" y="1981200"/>
            <a:ext cx="6446520" cy="4351337"/>
          </a:xfrm>
        </p:spPr>
        <p:txBody>
          <a:bodyPr>
            <a:normAutofit fontScale="92500" lnSpcReduction="10000"/>
          </a:bodyPr>
          <a:lstStyle/>
          <a:p>
            <a:pPr marL="0" indent="0">
              <a:buNone/>
            </a:pPr>
            <a:r>
              <a:rPr lang="en-US" sz="2000" dirty="0"/>
              <a:t>Conditions:</a:t>
            </a:r>
          </a:p>
          <a:p>
            <a:r>
              <a:rPr lang="en-US" sz="2000" dirty="0"/>
              <a:t> An employer may provide compensatory time to employees only if such time is provided in accordance with- applicable provisions of a collective bargaining agreement between the employer and labor organization.</a:t>
            </a:r>
          </a:p>
          <a:p>
            <a:r>
              <a:rPr lang="en-US" sz="2000" dirty="0"/>
              <a:t>Employee must have worked at least 1000 hours in the previous 12 month period</a:t>
            </a:r>
          </a:p>
          <a:p>
            <a:r>
              <a:rPr lang="en-US" sz="2000" dirty="0"/>
              <a:t>Employee may not accrue more that 160 hours of compensatory time.</a:t>
            </a:r>
          </a:p>
          <a:p>
            <a:r>
              <a:rPr lang="en-US" sz="2000" dirty="0"/>
              <a:t>Compensatory time not used shall be paid off to the employee within 31 days following the 12 month compensatory calendar</a:t>
            </a:r>
          </a:p>
          <a:p>
            <a:endParaRPr lang="en-US" dirty="0"/>
          </a:p>
        </p:txBody>
      </p:sp>
    </p:spTree>
    <p:extLst>
      <p:ext uri="{BB962C8B-B14F-4D97-AF65-F5344CB8AC3E}">
        <p14:creationId xmlns:p14="http://schemas.microsoft.com/office/powerpoint/2010/main" val="382318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1CEEAD-825F-41AD-B0DB-77CE90932D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5543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https://www.fg-a.com/American/1-lg-american-flag.jpg">
            <a:extLst>
              <a:ext uri="{FF2B5EF4-FFF2-40B4-BE49-F238E27FC236}">
                <a16:creationId xmlns:a16="http://schemas.microsoft.com/office/drawing/2014/main" id="{DFEE7FFD-0650-4C6B-A6AE-543831AD010E}"/>
              </a:ext>
            </a:extLst>
          </p:cNvPr>
          <p:cNvPicPr>
            <a:picLocks noChangeAspect="1" noChangeArrowheads="1"/>
          </p:cNvPicPr>
          <p:nvPr/>
        </p:nvPicPr>
        <p:blipFill rotWithShape="1">
          <a:blip r:embed="rId2">
            <a:duotone>
              <a:schemeClr val="bg2">
                <a:shade val="45000"/>
                <a:satMod val="135000"/>
              </a:schemeClr>
              <a:prstClr val="white"/>
            </a:duotone>
            <a:alphaModFix amt="25000"/>
            <a:extLst>
              <a:ext uri="{28A0092B-C50C-407E-A947-70E740481C1C}">
                <a14:useLocalDpi xmlns:a14="http://schemas.microsoft.com/office/drawing/2010/main" val="0"/>
              </a:ext>
            </a:extLst>
          </a:blip>
          <a:srcRect r="29666"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65743BDE-1302-40D6-A543-24B9ED57D3C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85800" cy="6858000"/>
          </a:xfrm>
          <a:prstGeom prst="rect">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46404" y="1036638"/>
            <a:ext cx="7269480" cy="1325562"/>
          </a:xfrm>
        </p:spPr>
        <p:txBody>
          <a:bodyPr>
            <a:normAutofit/>
          </a:bodyPr>
          <a:lstStyle/>
          <a:p>
            <a:r>
              <a:rPr lang="en-US" dirty="0"/>
              <a:t>H.R. 1180 </a:t>
            </a:r>
          </a:p>
        </p:txBody>
      </p:sp>
      <p:sp>
        <p:nvSpPr>
          <p:cNvPr id="3" name="Content Placeholder 2"/>
          <p:cNvSpPr>
            <a:spLocks noGrp="1"/>
          </p:cNvSpPr>
          <p:nvPr>
            <p:ph idx="1"/>
          </p:nvPr>
        </p:nvSpPr>
        <p:spPr>
          <a:xfrm>
            <a:off x="1357884" y="2895600"/>
            <a:ext cx="6446520" cy="3429000"/>
          </a:xfrm>
        </p:spPr>
        <p:txBody>
          <a:bodyPr>
            <a:normAutofit/>
          </a:bodyPr>
          <a:lstStyle/>
          <a:p>
            <a:pPr marL="0" indent="0">
              <a:buNone/>
            </a:pPr>
            <a:r>
              <a:rPr lang="en-US" sz="2400" dirty="0"/>
              <a:t>Sunset clause: </a:t>
            </a:r>
          </a:p>
          <a:p>
            <a:r>
              <a:rPr lang="en-US" sz="2400" dirty="0"/>
              <a:t>Act will cease to be in effect 5 years from the date of enactment.</a:t>
            </a:r>
          </a:p>
          <a:p>
            <a:endParaRPr lang="en-US" dirty="0"/>
          </a:p>
        </p:txBody>
      </p:sp>
    </p:spTree>
    <p:extLst>
      <p:ext uri="{BB962C8B-B14F-4D97-AF65-F5344CB8AC3E}">
        <p14:creationId xmlns:p14="http://schemas.microsoft.com/office/powerpoint/2010/main" val="2056686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1CEEAD-825F-41AD-B0DB-77CE90932D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5543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https://www.fg-a.com/American/1-lg-american-flag.jpg">
            <a:extLst>
              <a:ext uri="{FF2B5EF4-FFF2-40B4-BE49-F238E27FC236}">
                <a16:creationId xmlns:a16="http://schemas.microsoft.com/office/drawing/2014/main" id="{AF8083D0-4E51-4B87-99D4-D9538447751C}"/>
              </a:ext>
            </a:extLst>
          </p:cNvPr>
          <p:cNvPicPr>
            <a:picLocks noChangeAspect="1" noChangeArrowheads="1"/>
          </p:cNvPicPr>
          <p:nvPr/>
        </p:nvPicPr>
        <p:blipFill rotWithShape="1">
          <a:blip r:embed="rId2">
            <a:duotone>
              <a:schemeClr val="bg2">
                <a:shade val="45000"/>
                <a:satMod val="135000"/>
              </a:schemeClr>
              <a:prstClr val="white"/>
            </a:duotone>
            <a:alphaModFix amt="25000"/>
            <a:extLst>
              <a:ext uri="{28A0092B-C50C-407E-A947-70E740481C1C}">
                <a14:useLocalDpi xmlns:a14="http://schemas.microsoft.com/office/drawing/2010/main" val="0"/>
              </a:ext>
            </a:extLst>
          </a:blip>
          <a:srcRect r="29666"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65743BDE-1302-40D6-A543-24B9ED57D3C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85800" cy="6858000"/>
          </a:xfrm>
          <a:prstGeom prst="rect">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46404" y="365760"/>
            <a:ext cx="7269480" cy="1325562"/>
          </a:xfrm>
        </p:spPr>
        <p:txBody>
          <a:bodyPr>
            <a:normAutofit/>
          </a:bodyPr>
          <a:lstStyle/>
          <a:p>
            <a:r>
              <a:rPr lang="en-US" dirty="0"/>
              <a:t>H.R. 2723</a:t>
            </a:r>
          </a:p>
        </p:txBody>
      </p:sp>
      <p:sp>
        <p:nvSpPr>
          <p:cNvPr id="3" name="Content Placeholder 2"/>
          <p:cNvSpPr>
            <a:spLocks noGrp="1"/>
          </p:cNvSpPr>
          <p:nvPr>
            <p:ph idx="1"/>
          </p:nvPr>
        </p:nvSpPr>
        <p:spPr>
          <a:xfrm>
            <a:off x="946404" y="1828800"/>
            <a:ext cx="6446520" cy="4351337"/>
          </a:xfrm>
        </p:spPr>
        <p:txBody>
          <a:bodyPr>
            <a:normAutofit/>
          </a:bodyPr>
          <a:lstStyle/>
          <a:p>
            <a:pPr marL="0" indent="0">
              <a:buNone/>
            </a:pPr>
            <a:r>
              <a:rPr lang="en-US" dirty="0"/>
              <a:t>Employee Rights Act</a:t>
            </a:r>
          </a:p>
          <a:p>
            <a:r>
              <a:rPr lang="en-US" dirty="0"/>
              <a:t>Introduced on May 25, 2017</a:t>
            </a:r>
          </a:p>
          <a:p>
            <a:r>
              <a:rPr lang="en-US" dirty="0"/>
              <a:t>Purpose- To provide protections for workers with respect to their right to select or refrain from selecting representation by a Labor Organization.</a:t>
            </a:r>
          </a:p>
          <a:p>
            <a:r>
              <a:rPr lang="en-US" dirty="0"/>
              <a:t>Another name is </a:t>
            </a:r>
            <a:r>
              <a:rPr lang="en-US" b="1" u="sng" dirty="0"/>
              <a:t>Right To Work! (for Less)</a:t>
            </a:r>
          </a:p>
          <a:p>
            <a:r>
              <a:rPr lang="en-US" dirty="0"/>
              <a:t>Referred to the Committee on Education and the Workforce.</a:t>
            </a:r>
          </a:p>
        </p:txBody>
      </p:sp>
    </p:spTree>
    <p:extLst>
      <p:ext uri="{BB962C8B-B14F-4D97-AF65-F5344CB8AC3E}">
        <p14:creationId xmlns:p14="http://schemas.microsoft.com/office/powerpoint/2010/main" val="1744729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1CEEAD-825F-41AD-B0DB-77CE90932D0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5543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https://www.fg-a.com/American/1-lg-american-flag.jpg">
            <a:extLst>
              <a:ext uri="{FF2B5EF4-FFF2-40B4-BE49-F238E27FC236}">
                <a16:creationId xmlns:a16="http://schemas.microsoft.com/office/drawing/2014/main" id="{AACE4F6D-7961-413E-872B-7A7D9AB47638}"/>
              </a:ext>
            </a:extLst>
          </p:cNvPr>
          <p:cNvPicPr>
            <a:picLocks noChangeAspect="1" noChangeArrowheads="1"/>
          </p:cNvPicPr>
          <p:nvPr/>
        </p:nvPicPr>
        <p:blipFill rotWithShape="1">
          <a:blip r:embed="rId2">
            <a:duotone>
              <a:schemeClr val="bg2">
                <a:shade val="45000"/>
                <a:satMod val="135000"/>
              </a:schemeClr>
              <a:prstClr val="white"/>
            </a:duotone>
            <a:alphaModFix amt="25000"/>
            <a:extLst>
              <a:ext uri="{28A0092B-C50C-407E-A947-70E740481C1C}">
                <a14:useLocalDpi xmlns:a14="http://schemas.microsoft.com/office/drawing/2010/main" val="0"/>
              </a:ext>
            </a:extLst>
          </a:blip>
          <a:srcRect r="29666" b="-1"/>
          <a:stretch/>
        </p:blipFill>
        <p:spPr bwMode="auto">
          <a:xfrm>
            <a:off x="20" y="10"/>
            <a:ext cx="9143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65743BDE-1302-40D6-A543-24B9ED57D3C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69630" y="0"/>
            <a:ext cx="685800" cy="6858000"/>
          </a:xfrm>
          <a:prstGeom prst="rect">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46404" y="365760"/>
            <a:ext cx="7269480" cy="1325562"/>
          </a:xfrm>
        </p:spPr>
        <p:txBody>
          <a:bodyPr>
            <a:normAutofit/>
          </a:bodyPr>
          <a:lstStyle/>
          <a:p>
            <a:r>
              <a:rPr lang="en-US" dirty="0"/>
              <a:t>H.R. 2723 </a:t>
            </a:r>
          </a:p>
        </p:txBody>
      </p:sp>
      <p:sp>
        <p:nvSpPr>
          <p:cNvPr id="3" name="Content Placeholder 2"/>
          <p:cNvSpPr>
            <a:spLocks noGrp="1"/>
          </p:cNvSpPr>
          <p:nvPr>
            <p:ph idx="1"/>
          </p:nvPr>
        </p:nvSpPr>
        <p:spPr>
          <a:xfrm>
            <a:off x="946404" y="1828800"/>
            <a:ext cx="6446520" cy="4351337"/>
          </a:xfrm>
        </p:spPr>
        <p:txBody>
          <a:bodyPr>
            <a:normAutofit/>
          </a:bodyPr>
          <a:lstStyle/>
          <a:p>
            <a:r>
              <a:rPr lang="en-US" dirty="0"/>
              <a:t>This is the bill that MUST be defeated in Congress. Website is:</a:t>
            </a:r>
          </a:p>
          <a:p>
            <a:r>
              <a:rPr lang="en-US" dirty="0"/>
              <a:t>Edworkforce.house.gov.</a:t>
            </a:r>
          </a:p>
          <a:p>
            <a:r>
              <a:rPr lang="en-US" dirty="0"/>
              <a:t>Committee composition- 23 GOP, 18 Dems</a:t>
            </a:r>
          </a:p>
          <a:p>
            <a:r>
              <a:rPr lang="en-US" dirty="0"/>
              <a:t>California representatives are:</a:t>
            </a:r>
          </a:p>
          <a:p>
            <a:r>
              <a:rPr lang="en-US" dirty="0"/>
              <a:t>GOP-Duncan Hunter</a:t>
            </a:r>
          </a:p>
          <a:p>
            <a:r>
              <a:rPr lang="en-US" dirty="0"/>
              <a:t>DEM- Susan A. Davis</a:t>
            </a:r>
          </a:p>
          <a:p>
            <a:r>
              <a:rPr lang="en-US" dirty="0"/>
              <a:t>DEM- Mark Takano</a:t>
            </a:r>
          </a:p>
          <a:p>
            <a:r>
              <a:rPr lang="en-US" dirty="0"/>
              <a:t>DEM- </a:t>
            </a:r>
            <a:r>
              <a:rPr lang="en-US"/>
              <a:t>Mark De Saulnier</a:t>
            </a:r>
            <a:endParaRPr lang="en-US" dirty="0"/>
          </a:p>
          <a:p>
            <a:endParaRPr lang="en-US" dirty="0"/>
          </a:p>
        </p:txBody>
      </p:sp>
    </p:spTree>
    <p:extLst>
      <p:ext uri="{BB962C8B-B14F-4D97-AF65-F5344CB8AC3E}">
        <p14:creationId xmlns:p14="http://schemas.microsoft.com/office/powerpoint/2010/main" val="1324943092"/>
      </p:ext>
    </p:extLst>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TM03457515[[fn=View]]</Template>
  <TotalTime>194</TotalTime>
  <Words>585</Words>
  <Application>Microsoft Office PowerPoint</Application>
  <PresentationFormat>On-screen Show (4:3)</PresentationFormat>
  <Paragraphs>58</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Century Schoolbook</vt:lpstr>
      <vt:lpstr>Impact</vt:lpstr>
      <vt:lpstr>Stencil</vt:lpstr>
      <vt:lpstr>Wingdings 2</vt:lpstr>
      <vt:lpstr>View</vt:lpstr>
      <vt:lpstr>Paycheck Deception:  It’s Back</vt:lpstr>
      <vt:lpstr>Labor News</vt:lpstr>
      <vt:lpstr>H.R. 2127</vt:lpstr>
      <vt:lpstr>Canada and NAFTA</vt:lpstr>
      <vt:lpstr>Canada and NAFTA </vt:lpstr>
      <vt:lpstr>Canada and NAFTA </vt:lpstr>
      <vt:lpstr>H.R. 1180</vt:lpstr>
      <vt:lpstr>H.R. 1180</vt:lpstr>
      <vt:lpstr>H.R. 1180 </vt:lpstr>
      <vt:lpstr>H.R. 2723</vt:lpstr>
      <vt:lpstr>H.R. 2723 </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Shop Steward Meeting 10/22/2017</dc:title>
  <dc:creator>Mike</dc:creator>
  <cp:lastModifiedBy>Joe Pimentel</cp:lastModifiedBy>
  <cp:revision>22</cp:revision>
  <dcterms:created xsi:type="dcterms:W3CDTF">2017-09-27T19:17:54Z</dcterms:created>
  <dcterms:modified xsi:type="dcterms:W3CDTF">2017-10-16T18:43:59Z</dcterms:modified>
</cp:coreProperties>
</file>