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0E0F"/>
    <a:srgbClr val="A40000"/>
    <a:srgbClr val="6207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2" d="100"/>
          <a:sy n="152" d="100"/>
        </p:scale>
        <p:origin x="289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F3484B-C86E-47BA-84D5-E152C5977E87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90DEBA-26FE-4A81-8C1F-AE0D30552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306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stewards should be able to come up with </a:t>
            </a:r>
            <a:r>
              <a:rPr lang="en-US"/>
              <a:t>more situations they see every day.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90DEBA-26FE-4A81-8C1F-AE0D305529C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350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170768" y="213023"/>
            <a:ext cx="8480534" cy="5746008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b">
            <a:normAutofit/>
          </a:bodyPr>
          <a:lstStyle>
            <a:lvl1pPr algn="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669071" y="4714242"/>
            <a:ext cx="4607740" cy="942356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845C06E-B1E9-4FB5-9C4A-7794B8F5D68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12134" y="4954635"/>
            <a:ext cx="2987069" cy="918361"/>
          </a:xfrm>
        </p:spPr>
        <p:txBody>
          <a:bodyPr vert="horz" lIns="91440" tIns="45720" rIns="91440" bIns="45720" rtlCol="0" anchor="ctr"/>
          <a:lstStyle>
            <a:lvl1pPr algn="r">
              <a:defRPr lang="en-US" sz="42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CBE4BB7-AC05-4970-A6A5-959528875DE8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5-Point Star 32"/>
          <p:cNvSpPr/>
          <p:nvPr/>
        </p:nvSpPr>
        <p:spPr>
          <a:xfrm rot="21420000">
            <a:off x="3121951" y="5057183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01093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C06E-B1E9-4FB5-9C4A-7794B8F5D68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4BB7-AC05-4970-A6A5-959528875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290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C06E-B1E9-4FB5-9C4A-7794B8F5D68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4BB7-AC05-4970-A6A5-959528875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731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C06E-B1E9-4FB5-9C4A-7794B8F5D68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4BB7-AC05-4970-A6A5-959528875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227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C06E-B1E9-4FB5-9C4A-7794B8F5D68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4BB7-AC05-4970-A6A5-959528875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365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C06E-B1E9-4FB5-9C4A-7794B8F5D68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4BB7-AC05-4970-A6A5-959528875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958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C06E-B1E9-4FB5-9C4A-7794B8F5D68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4BB7-AC05-4970-A6A5-959528875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397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C06E-B1E9-4FB5-9C4A-7794B8F5D68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4BB7-AC05-4970-A6A5-959528875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080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440817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7740" y="1"/>
            <a:ext cx="3162641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40817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C06E-B1E9-4FB5-9C4A-7794B8F5D68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4BB7-AC05-4970-A6A5-959528875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000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C06E-B1E9-4FB5-9C4A-7794B8F5D68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4BB7-AC05-4970-A6A5-959528875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659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C06E-B1E9-4FB5-9C4A-7794B8F5D68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4BB7-AC05-4970-A6A5-959528875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9578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C06E-B1E9-4FB5-9C4A-7794B8F5D68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4BB7-AC05-4970-A6A5-959528875DE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04280" y="8878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7147" y="290648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83322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C06E-B1E9-4FB5-9C4A-7794B8F5D68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4BB7-AC05-4970-A6A5-959528875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1921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C06E-B1E9-4FB5-9C4A-7794B8F5D68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4BB7-AC05-4970-A6A5-959528875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4254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8" y="4389286"/>
            <a:ext cx="2483655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C06E-B1E9-4FB5-9C4A-7794B8F5D68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4BB7-AC05-4970-A6A5-959528875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0324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C06E-B1E9-4FB5-9C4A-7794B8F5D68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4BB7-AC05-4970-A6A5-959528875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4646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C06E-B1E9-4FB5-9C4A-7794B8F5D68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4BB7-AC05-4970-A6A5-959528875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92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845C06E-B1E9-4FB5-9C4A-7794B8F5D68D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CBE4BB7-AC05-4970-A6A5-959528875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391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Devil’s Advocate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F179B2C-32FC-4098-AAF7-3498C568F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770918">
            <a:off x="395637" y="360775"/>
            <a:ext cx="3551992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		Local 848 Shop Steward Training   Strength… Foundation… Future… Series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904AE6-734E-4162-B96D-496F81F42236}"/>
              </a:ext>
            </a:extLst>
          </p:cNvPr>
          <p:cNvSpPr txBox="1"/>
          <p:nvPr/>
        </p:nvSpPr>
        <p:spPr>
          <a:xfrm>
            <a:off x="-141171" y="6412468"/>
            <a:ext cx="8718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white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Stencil" panose="040409050D0802020404" pitchFamily="82" charset="0"/>
              </a:rPr>
              <a:t>www.Teamsters848.org</a:t>
            </a:r>
          </a:p>
        </p:txBody>
      </p:sp>
    </p:spTree>
    <p:extLst>
      <p:ext uri="{BB962C8B-B14F-4D97-AF65-F5344CB8AC3E}">
        <p14:creationId xmlns:p14="http://schemas.microsoft.com/office/powerpoint/2010/main" val="1550438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85800"/>
            <a:ext cx="5791200" cy="1151965"/>
          </a:xfrm>
          <a:blipFill dpi="0" rotWithShape="1">
            <a:blip r:embed="rId2">
              <a:alphaModFix amt="26000"/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en-US" dirty="0"/>
              <a:t>Not the Movie!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2E90F9-FC24-440C-901A-A4B15F676C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l="10884" r="14514"/>
          <a:stretch/>
        </p:blipFill>
        <p:spPr>
          <a:xfrm>
            <a:off x="5638800" y="152400"/>
            <a:ext cx="2877356" cy="5301586"/>
          </a:xfrm>
          <a:prstGeom prst="rect">
            <a:avLst/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</p:pic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76423"/>
            <a:ext cx="4797867" cy="328873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700" dirty="0"/>
              <a:t>Definition: someone who, given a certain argument, takes a position they do not necessarily agree with (or simply an alternative position from the accepted norm), for the sake of debate or to explore the thought further.   </a:t>
            </a:r>
            <a:r>
              <a:rPr lang="en-US" sz="1700" u="sng" dirty="0"/>
              <a:t>Or</a:t>
            </a:r>
          </a:p>
          <a:p>
            <a:pPr>
              <a:lnSpc>
                <a:spcPct val="110000"/>
              </a:lnSpc>
            </a:pPr>
            <a:r>
              <a:rPr lang="en-US" sz="1700" dirty="0"/>
              <a:t>One who argues against a cause or position, not as a committed opponent but simply for the sake of argument or to determine the validity of the cause or position.</a:t>
            </a:r>
          </a:p>
        </p:txBody>
      </p:sp>
    </p:spTree>
    <p:extLst>
      <p:ext uri="{BB962C8B-B14F-4D97-AF65-F5344CB8AC3E}">
        <p14:creationId xmlns:p14="http://schemas.microsoft.com/office/powerpoint/2010/main" val="1819355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951" y="304800"/>
            <a:ext cx="7797662" cy="16002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A useful tool for Stewards and Business Agents</a:t>
            </a:r>
          </a:p>
          <a:p>
            <a:r>
              <a:rPr lang="en-US" dirty="0"/>
              <a:t>Helps to clarify positions</a:t>
            </a:r>
          </a:p>
          <a:p>
            <a:r>
              <a:rPr lang="en-US" dirty="0"/>
              <a:t>Calms the emotions of an argument</a:t>
            </a:r>
          </a:p>
          <a:p>
            <a:r>
              <a:rPr lang="en-US" dirty="0"/>
              <a:t>Fosters different perspectives</a:t>
            </a:r>
          </a:p>
          <a:p>
            <a:r>
              <a:rPr lang="en-US" dirty="0"/>
              <a:t>May not realize that you use it everyday</a:t>
            </a:r>
          </a:p>
          <a:p>
            <a:r>
              <a:rPr lang="en-US" dirty="0"/>
              <a:t>Similar to debating an issue</a:t>
            </a:r>
          </a:p>
        </p:txBody>
      </p:sp>
    </p:spTree>
    <p:extLst>
      <p:ext uri="{BB962C8B-B14F-4D97-AF65-F5344CB8AC3E}">
        <p14:creationId xmlns:p14="http://schemas.microsoft.com/office/powerpoint/2010/main" val="1753988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for Stewards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Practice this with other stewards at your shop.</a:t>
            </a:r>
          </a:p>
          <a:p>
            <a:r>
              <a:rPr lang="en-US" dirty="0"/>
              <a:t>The more you play this, the better you will be able to use it with members and Employers</a:t>
            </a:r>
          </a:p>
          <a:p>
            <a:r>
              <a:rPr lang="en-US" dirty="0"/>
              <a:t>Must know the subject matter, no BS.</a:t>
            </a:r>
          </a:p>
          <a:p>
            <a:r>
              <a:rPr lang="en-US" dirty="0"/>
              <a:t>Make sure the member knows that the intent is to explore the subject, not to take sides for or against their position.</a:t>
            </a:r>
          </a:p>
        </p:txBody>
      </p:sp>
    </p:spTree>
    <p:extLst>
      <p:ext uri="{BB962C8B-B14F-4D97-AF65-F5344CB8AC3E}">
        <p14:creationId xmlns:p14="http://schemas.microsoft.com/office/powerpoint/2010/main" val="2597163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4DE3A7F3-DBEE-4E03-B867-F7A8D4FD1B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955BEFA1-69E2-460D-A087-13370EB5F2A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984964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Freeform 9">
            <a:extLst>
              <a:ext uri="{FF2B5EF4-FFF2-40B4-BE49-F238E27FC236}">
                <a16:creationId xmlns:a16="http://schemas.microsoft.com/office/drawing/2014/main" id="{3A5EEC9A-23FC-4720-A69F-11BA4482383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9047" y="0"/>
            <a:ext cx="8829967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9D74055-CC9E-49C8-89B3-F3931554F56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5655117" cy="6380796"/>
          </a:xfrm>
          <a:prstGeom prst="rect">
            <a:avLst/>
          </a:pr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685800"/>
            <a:ext cx="4797867" cy="115196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5"/>
            <a:ext cx="4797867" cy="3446564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endParaRPr lang="en-US" sz="1100" dirty="0">
              <a:solidFill>
                <a:schemeClr val="bg1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chemeClr val="bg1"/>
                </a:solidFill>
              </a:rPr>
              <a:t>Exercise: Debate on value of Right To Work Laws</a:t>
            </a:r>
          </a:p>
          <a:p>
            <a:pPr marL="0" indent="0">
              <a:lnSpc>
                <a:spcPct val="110000"/>
              </a:lnSpc>
              <a:buNone/>
            </a:pPr>
            <a:endParaRPr lang="en-US" sz="1600" dirty="0">
              <a:solidFill>
                <a:schemeClr val="bg1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endParaRPr lang="en-US" sz="1600" dirty="0">
              <a:solidFill>
                <a:schemeClr val="bg1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chemeClr val="bg1"/>
                </a:solidFill>
              </a:rPr>
              <a:t>The value of Right To Work Laws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chemeClr val="bg1"/>
                </a:solidFill>
              </a:rPr>
              <a:t>The use of Weingarten Laws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chemeClr val="bg1"/>
                </a:solidFill>
              </a:rPr>
              <a:t>Why file a grievance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chemeClr val="bg1"/>
                </a:solidFill>
              </a:rPr>
              <a:t>The Union doesn’t serve a purpose</a:t>
            </a:r>
          </a:p>
          <a:p>
            <a:pPr marL="0" indent="0">
              <a:lnSpc>
                <a:spcPct val="110000"/>
              </a:lnSpc>
              <a:buNone/>
            </a:pPr>
            <a:endParaRPr lang="en-US" sz="1600" dirty="0">
              <a:solidFill>
                <a:schemeClr val="bg1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endParaRPr lang="en-US" sz="1600" dirty="0">
              <a:solidFill>
                <a:schemeClr val="bg1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endParaRPr lang="en-US" sz="1600" dirty="0">
              <a:solidFill>
                <a:schemeClr val="bg1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chemeClr val="bg1"/>
                </a:solidFill>
              </a:rPr>
              <a:t>What other situations warrant Devil’s Advocate to be used?</a:t>
            </a:r>
          </a:p>
          <a:p>
            <a:pPr>
              <a:lnSpc>
                <a:spcPct val="110000"/>
              </a:lnSpc>
            </a:pPr>
            <a:endParaRPr lang="en-US" sz="1100" dirty="0">
              <a:solidFill>
                <a:schemeClr val="bg1"/>
              </a:solidFill>
            </a:endParaRPr>
          </a:p>
        </p:txBody>
      </p:sp>
      <p:pic>
        <p:nvPicPr>
          <p:cNvPr id="4" name="Picture 4" descr="http://www.teamsters542.org/We%20Are%20One%20Big%20Union/bigunion_logo.png">
            <a:extLst>
              <a:ext uri="{FF2B5EF4-FFF2-40B4-BE49-F238E27FC236}">
                <a16:creationId xmlns:a16="http://schemas.microsoft.com/office/drawing/2014/main" id="{00BE8ADC-32CC-44E8-95DE-BB3479498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930" y="2012793"/>
            <a:ext cx="4628373" cy="2364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8727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101</TotalTime>
  <Words>245</Words>
  <Application>Microsoft Office PowerPoint</Application>
  <PresentationFormat>On-screen Show (4:3)</PresentationFormat>
  <Paragraphs>32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Impact</vt:lpstr>
      <vt:lpstr>Stencil</vt:lpstr>
      <vt:lpstr>Main Event</vt:lpstr>
      <vt:lpstr>The Devil’s Advocate</vt:lpstr>
      <vt:lpstr>Not the Movie!</vt:lpstr>
      <vt:lpstr>PowerPoint Presentation</vt:lpstr>
      <vt:lpstr>Practice for Stewards</vt:lpstr>
      <vt:lpstr>Exercise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Devil’s Advocate</dc:title>
  <dc:creator>Mike</dc:creator>
  <cp:lastModifiedBy>Joe Pimentel</cp:lastModifiedBy>
  <cp:revision>12</cp:revision>
  <dcterms:created xsi:type="dcterms:W3CDTF">2017-09-27T22:51:53Z</dcterms:created>
  <dcterms:modified xsi:type="dcterms:W3CDTF">2017-10-11T19:23:33Z</dcterms:modified>
</cp:coreProperties>
</file>